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51344D"/>
    <a:srgbClr val="18E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25" d="100"/>
          <a:sy n="25" d="100"/>
        </p:scale>
        <p:origin x="1258" y="-2995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95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63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14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9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7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3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0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13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5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E61C-FE35-449A-9A8F-37FED36CD56D}" type="datetimeFigureOut">
              <a:rPr lang="pt-BR" smtClean="0"/>
              <a:t>01/09/2024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5">
            <a:extLst>
              <a:ext uri="{FF2B5EF4-FFF2-40B4-BE49-F238E27FC236}">
                <a16:creationId xmlns:a16="http://schemas.microsoft.com/office/drawing/2014/main" id="{053F7491-4358-8983-E61F-314C94D08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85033"/>
              </p:ext>
            </p:extLst>
          </p:nvPr>
        </p:nvGraphicFramePr>
        <p:xfrm>
          <a:off x="-2" y="0"/>
          <a:ext cx="32400000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0">
                  <a:extLst>
                    <a:ext uri="{9D8B030D-6E8A-4147-A177-3AD203B41FA5}">
                      <a16:colId xmlns:a16="http://schemas.microsoft.com/office/drawing/2014/main" val="3726563931"/>
                    </a:ext>
                  </a:extLst>
                </a:gridCol>
                <a:gridCol w="10800000">
                  <a:extLst>
                    <a:ext uri="{9D8B030D-6E8A-4147-A177-3AD203B41FA5}">
                      <a16:colId xmlns:a16="http://schemas.microsoft.com/office/drawing/2014/main" val="1788457260"/>
                    </a:ext>
                  </a:extLst>
                </a:gridCol>
              </a:tblGrid>
              <a:tr h="5400000">
                <a:tc>
                  <a:txBody>
                    <a:bodyPr/>
                    <a:lstStyle/>
                    <a:p>
                      <a:pPr algn="ctr"/>
                      <a:r>
                        <a:rPr lang="en-US" sz="6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DIGITE SEU TÍTULO AQUI</a:t>
                      </a:r>
                      <a:endParaRPr lang="pt-BR" sz="6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717748"/>
                  </a:ext>
                </a:extLst>
              </a:tr>
            </a:tbl>
          </a:graphicData>
        </a:graphic>
      </p:graphicFrame>
      <p:grpSp>
        <p:nvGrpSpPr>
          <p:cNvPr id="32" name="Agrupar 31">
            <a:extLst>
              <a:ext uri="{FF2B5EF4-FFF2-40B4-BE49-F238E27FC236}">
                <a16:creationId xmlns:a16="http://schemas.microsoft.com/office/drawing/2014/main" id="{F700A2D2-C657-F518-A6B9-E0BE01CEE35F}"/>
              </a:ext>
            </a:extLst>
          </p:cNvPr>
          <p:cNvGrpSpPr/>
          <p:nvPr/>
        </p:nvGrpSpPr>
        <p:grpSpPr>
          <a:xfrm>
            <a:off x="21922185" y="675411"/>
            <a:ext cx="9962923" cy="4572187"/>
            <a:chOff x="21922185" y="675411"/>
            <a:chExt cx="9962923" cy="4572187"/>
          </a:xfrm>
        </p:grpSpPr>
        <p:pic>
          <p:nvPicPr>
            <p:cNvPr id="18" name="Imagem 17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29FBFFC5-7B0A-5A20-5379-18B76ACFC3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69"/>
            <a:stretch/>
          </p:blipFill>
          <p:spPr>
            <a:xfrm>
              <a:off x="26736525" y="792480"/>
              <a:ext cx="5148583" cy="4455118"/>
            </a:xfrm>
            <a:prstGeom prst="rect">
              <a:avLst/>
            </a:prstGeom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86BB44C4-CDBD-01BA-FD4B-D2300592D1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0" r="5465" b="14110"/>
            <a:stretch/>
          </p:blipFill>
          <p:spPr>
            <a:xfrm>
              <a:off x="21922185" y="675411"/>
              <a:ext cx="4661940" cy="4572187"/>
            </a:xfrm>
            <a:prstGeom prst="rect">
              <a:avLst/>
            </a:prstGeom>
          </p:spPr>
        </p:pic>
      </p:grpSp>
      <p:graphicFrame>
        <p:nvGraphicFramePr>
          <p:cNvPr id="22" name="Tabela 15">
            <a:extLst>
              <a:ext uri="{FF2B5EF4-FFF2-40B4-BE49-F238E27FC236}">
                <a16:creationId xmlns:a16="http://schemas.microsoft.com/office/drawing/2014/main" id="{971D5876-9780-455F-AEBE-A37C6FDC3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98369"/>
              </p:ext>
            </p:extLst>
          </p:nvPr>
        </p:nvGraphicFramePr>
        <p:xfrm>
          <a:off x="0" y="39999463"/>
          <a:ext cx="3240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15">
                  <a:extLst>
                    <a:ext uri="{9D8B030D-6E8A-4147-A177-3AD203B41FA5}">
                      <a16:colId xmlns:a16="http://schemas.microsoft.com/office/drawing/2014/main" val="3726563931"/>
                    </a:ext>
                  </a:extLst>
                </a:gridCol>
                <a:gridCol w="28836185">
                  <a:extLst>
                    <a:ext uri="{9D8B030D-6E8A-4147-A177-3AD203B41FA5}">
                      <a16:colId xmlns:a16="http://schemas.microsoft.com/office/drawing/2014/main" val="1788457260"/>
                    </a:ext>
                  </a:extLst>
                </a:gridCol>
              </a:tblGrid>
              <a:tr h="3240000">
                <a:tc>
                  <a:txBody>
                    <a:bodyPr/>
                    <a:lstStyle/>
                    <a:p>
                      <a:pPr algn="l"/>
                      <a:r>
                        <a:rPr lang="pt-BR" sz="3600" noProof="0" dirty="0">
                          <a:solidFill>
                            <a:srgbClr val="51344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Apoio</a:t>
                      </a:r>
                      <a:r>
                        <a:rPr lang="en-US" sz="3600" dirty="0">
                          <a:solidFill>
                            <a:srgbClr val="51344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  <a:endParaRPr lang="pt-BR" sz="3600" dirty="0">
                        <a:solidFill>
                          <a:srgbClr val="51344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717748"/>
                  </a:ext>
                </a:extLst>
              </a:tr>
            </a:tbl>
          </a:graphicData>
        </a:graphic>
      </p:graphicFrame>
      <p:grpSp>
        <p:nvGrpSpPr>
          <p:cNvPr id="31" name="Agrupar 30">
            <a:extLst>
              <a:ext uri="{FF2B5EF4-FFF2-40B4-BE49-F238E27FC236}">
                <a16:creationId xmlns:a16="http://schemas.microsoft.com/office/drawing/2014/main" id="{A4BC9E95-678E-25FE-7BDC-A425A115409C}"/>
              </a:ext>
            </a:extLst>
          </p:cNvPr>
          <p:cNvGrpSpPr/>
          <p:nvPr/>
        </p:nvGrpSpPr>
        <p:grpSpPr>
          <a:xfrm>
            <a:off x="433785" y="40651766"/>
            <a:ext cx="2614215" cy="2572318"/>
            <a:chOff x="433785" y="40651766"/>
            <a:chExt cx="2614215" cy="2572318"/>
          </a:xfrm>
        </p:grpSpPr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86FDEA92-757D-7BFD-DFB7-D748DAED6A3E}"/>
                </a:ext>
              </a:extLst>
            </p:cNvPr>
            <p:cNvGrpSpPr/>
            <p:nvPr/>
          </p:nvGrpSpPr>
          <p:grpSpPr>
            <a:xfrm>
              <a:off x="433785" y="40651766"/>
              <a:ext cx="2614215" cy="1199716"/>
              <a:chOff x="433785" y="40651766"/>
              <a:chExt cx="2614215" cy="1199716"/>
            </a:xfrm>
          </p:grpSpPr>
          <p:pic>
            <p:nvPicPr>
              <p:cNvPr id="25" name="Imagem 24" descr="Logotipo, nome da empresa&#10;&#10;Descrição gerada automaticamente">
                <a:extLst>
                  <a:ext uri="{FF2B5EF4-FFF2-40B4-BE49-F238E27FC236}">
                    <a16:creationId xmlns:a16="http://schemas.microsoft.com/office/drawing/2014/main" id="{F7DB997A-B148-CAF7-13B8-94C48BF380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3469"/>
              <a:stretch/>
            </p:blipFill>
            <p:spPr>
              <a:xfrm>
                <a:off x="1697041" y="40682484"/>
                <a:ext cx="1350959" cy="1168998"/>
              </a:xfrm>
              <a:prstGeom prst="rect">
                <a:avLst/>
              </a:prstGeom>
            </p:spPr>
          </p:pic>
          <p:pic>
            <p:nvPicPr>
              <p:cNvPr id="26" name="Imagem 25">
                <a:extLst>
                  <a:ext uri="{FF2B5EF4-FFF2-40B4-BE49-F238E27FC236}">
                    <a16:creationId xmlns:a16="http://schemas.microsoft.com/office/drawing/2014/main" id="{A2188512-8A9D-41B0-B7D3-877492257E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60" r="5465" b="14110"/>
              <a:stretch/>
            </p:blipFill>
            <p:spPr>
              <a:xfrm>
                <a:off x="433785" y="40651766"/>
                <a:ext cx="1223267" cy="1199716"/>
              </a:xfrm>
              <a:prstGeom prst="rect">
                <a:avLst/>
              </a:prstGeom>
            </p:spPr>
          </p:pic>
        </p:grpSp>
        <p:pic>
          <p:nvPicPr>
            <p:cNvPr id="29" name="Imagem 28">
              <a:extLst>
                <a:ext uri="{FF2B5EF4-FFF2-40B4-BE49-F238E27FC236}">
                  <a16:creationId xmlns:a16="http://schemas.microsoft.com/office/drawing/2014/main" id="{F25DE4AB-89EF-DB8C-EA29-A26E960C8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621" y="41866861"/>
              <a:ext cx="2412840" cy="1357223"/>
            </a:xfrm>
            <a:prstGeom prst="rect">
              <a:avLst/>
            </a:prstGeom>
          </p:spPr>
        </p:pic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A7F3375F-9BDE-E665-DE66-CAFBB2F9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5592763"/>
            <a:ext cx="291242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altLang="pt-BR" sz="3400" b="1" i="1">
                <a:solidFill>
                  <a:srgbClr val="000000"/>
                </a:solidFill>
                <a:latin typeface="Verdana" panose="020B0604030504040204" pitchFamily="34" charset="0"/>
              </a:rPr>
              <a:t>Nome autor 1, Nome autor 2</a:t>
            </a:r>
          </a:p>
          <a:p>
            <a:pPr algn="ctr">
              <a:lnSpc>
                <a:spcPct val="110000"/>
              </a:lnSpc>
            </a:pPr>
            <a:r>
              <a:rPr lang="en-GB" altLang="pt-BR" sz="29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Departamento xxx ou Centro xxx, Universidade xxxx</a:t>
            </a:r>
          </a:p>
          <a:p>
            <a:pPr algn="ctr">
              <a:lnSpc>
                <a:spcPct val="110000"/>
              </a:lnSpc>
            </a:pPr>
            <a:r>
              <a:rPr lang="en-GB" altLang="pt-BR" sz="29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Endereço xxx</a:t>
            </a:r>
          </a:p>
          <a:p>
            <a:pPr algn="ctr">
              <a:lnSpc>
                <a:spcPct val="110000"/>
              </a:lnSpc>
            </a:pPr>
            <a:r>
              <a:rPr lang="en-GB" altLang="pt-BR" sz="2900" i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{email-Autor1, email-Autor2}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D816133B-7099-0917-CDA0-A4A6A0B5F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8474075"/>
            <a:ext cx="13938250" cy="944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GB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Objetivos: 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Descrever de forma sucinta os principais objetivos do trabalho;</a:t>
            </a:r>
            <a:endParaRPr lang="pt-BR" altLang="pt-BR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INTRODUÇÃO</a:t>
            </a:r>
            <a:endParaRPr lang="pt-BR" altLang="pt-BR" sz="2400" b="1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Na introdução, faz-se uma breve contextualização sobre o assunto, podendo conter as motivações e as justificativas para a realização do trabalho;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MATERIAIS E MÉTODOS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Exemplo de figura dado pela Figura 1, exemplo de tabela dado pela Tabela 1 e exemplo de equação dado pela equação (1).</a:t>
            </a: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endParaRPr lang="pt-BR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id="{9FFB9913-3A69-77A4-8BE5-DAE4A89A5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88" y="19612696"/>
            <a:ext cx="143637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GB" altLang="pt-BR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FIGURA 1: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Arquitetura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interna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do ASCS</a:t>
            </a:r>
          </a:p>
          <a:p>
            <a:pPr algn="ctr">
              <a:spcBef>
                <a:spcPts val="1800"/>
              </a:spcBef>
            </a:pP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FONTE: SANTOS, 2002.</a:t>
            </a:r>
          </a:p>
          <a:p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36" name="Picture 13">
            <a:extLst>
              <a:ext uri="{FF2B5EF4-FFF2-40B4-BE49-F238E27FC236}">
                <a16:creationId xmlns:a16="http://schemas.microsoft.com/office/drawing/2014/main" id="{81919FD3-6C9D-DEB2-EFA5-8E609CAAC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724" y="16544958"/>
            <a:ext cx="3508029" cy="2530708"/>
          </a:xfrm>
          <a:prstGeom prst="rect">
            <a:avLst/>
          </a:prstGeom>
          <a:noFill/>
          <a:ln w="10152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 Box 15">
            <a:extLst>
              <a:ext uri="{FF2B5EF4-FFF2-40B4-BE49-F238E27FC236}">
                <a16:creationId xmlns:a16="http://schemas.microsoft.com/office/drawing/2014/main" id="{8F28FDBA-1F74-A3F4-631A-46A11A437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9787" y="8512175"/>
            <a:ext cx="14462125" cy="1624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RESULTADOS E DISCUSSÕES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Em resultados e discussão são apresentados os principais resultados obtidos no trabalho, bem como uma discussão sobre eles;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CONCLUSÕES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Nas conclusões finaliza-se o trabalho, e também pode incluir algumas perspectivas de trabalhos futuros;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AGRADECIMENTOS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Os alunos bolsistas devem incluir em seus pôsteres uma seção de agradecimento com dizeres do tipo: Este trabalho foi financiado pelo Programa de Iniciação Científica da UFABC (Modalidade da Bolsa/UFABC) ou pelo CNPq (para bolsistas CNPq).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REFERÊNCIAS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SANTOS, Bruno A. Aspectos conceituais e arquiteturais para a criação de linhagens de agentes de software cognitivos e situados. 2003. 130f. Dissertação (Mestrado em Tecnologia – Manufatura Integrada por Computador) – Centro Federal de Educação Tecnológica de Minas Gerais, Belo Horizonte, 2003.</a:t>
            </a:r>
          </a:p>
          <a:p>
            <a:pPr algn="just">
              <a:spcBef>
                <a:spcPts val="2400"/>
              </a:spcBef>
            </a:pP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8" name="Tabela 25">
            <a:extLst>
              <a:ext uri="{FF2B5EF4-FFF2-40B4-BE49-F238E27FC236}">
                <a16:creationId xmlns:a16="http://schemas.microsoft.com/office/drawing/2014/main" id="{A0775CAF-F4C7-8174-359E-72DC1F51F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22100"/>
              </p:ext>
            </p:extLst>
          </p:nvPr>
        </p:nvGraphicFramePr>
        <p:xfrm>
          <a:off x="3331655" y="22716594"/>
          <a:ext cx="9292166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46083">
                  <a:extLst>
                    <a:ext uri="{9D8B030D-6E8A-4147-A177-3AD203B41FA5}">
                      <a16:colId xmlns:a16="http://schemas.microsoft.com/office/drawing/2014/main" val="413210540"/>
                    </a:ext>
                  </a:extLst>
                </a:gridCol>
                <a:gridCol w="4646083">
                  <a:extLst>
                    <a:ext uri="{9D8B030D-6E8A-4147-A177-3AD203B41FA5}">
                      <a16:colId xmlns:a16="http://schemas.microsoft.com/office/drawing/2014/main" val="320766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Exemplo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Exemplo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60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648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22021"/>
                  </a:ext>
                </a:extLst>
              </a:tr>
            </a:tbl>
          </a:graphicData>
        </a:graphic>
      </p:graphicFrame>
      <p:sp>
        <p:nvSpPr>
          <p:cNvPr id="39" name="Text Box 12">
            <a:extLst>
              <a:ext uri="{FF2B5EF4-FFF2-40B4-BE49-F238E27FC236}">
                <a16:creationId xmlns:a16="http://schemas.microsoft.com/office/drawing/2014/main" id="{829F02D9-49B8-F2B8-C79B-03B49863A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21704340"/>
            <a:ext cx="14363700" cy="100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GB" altLang="pt-BR" sz="2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Tabela</a:t>
            </a:r>
            <a:r>
              <a:rPr lang="en-GB" altLang="pt-BR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 1: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Exemplo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de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Tabela</a:t>
            </a:r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ela 28">
                <a:extLst>
                  <a:ext uri="{FF2B5EF4-FFF2-40B4-BE49-F238E27FC236}">
                    <a16:creationId xmlns:a16="http://schemas.microsoft.com/office/drawing/2014/main" id="{22A74F46-CFD1-C32F-67E0-09A021357B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8662320"/>
                  </p:ext>
                </p:extLst>
              </p:nvPr>
            </p:nvGraphicFramePr>
            <p:xfrm>
              <a:off x="15867062" y="8766937"/>
              <a:ext cx="14674850" cy="16311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7097">
                      <a:extLst>
                        <a:ext uri="{9D8B030D-6E8A-4147-A177-3AD203B41FA5}">
                          <a16:colId xmlns:a16="http://schemas.microsoft.com/office/drawing/2014/main" val="693196735"/>
                        </a:ext>
                      </a:extLst>
                    </a:gridCol>
                    <a:gridCol w="1987753">
                      <a:extLst>
                        <a:ext uri="{9D8B030D-6E8A-4147-A177-3AD203B41FA5}">
                          <a16:colId xmlns:a16="http://schemas.microsoft.com/office/drawing/2014/main" val="11965597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ctrlPr>
                                      <a:rPr lang="pt-BR" sz="360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𝐼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pt-BR" sz="360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pt-BR" sz="3600" i="1" smtClean="0">
                                                <a:latin typeface="Cambria Math" panose="02040503050406030204" pitchFamily="18" charset="0"/>
                                                <a:ea typeface="Verdana" panose="020B060403050404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3600" b="0" i="1" smtClean="0">
                                                <a:latin typeface="Cambria Math" panose="02040503050406030204" pitchFamily="18" charset="0"/>
                                                <a:ea typeface="Verdana" panose="020B060403050404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pt-BR" sz="3600" b="0" i="1" smtClean="0">
                                                <a:latin typeface="Cambria Math" panose="02040503050406030204" pitchFamily="18" charset="0"/>
                                                <a:ea typeface="Verdana" panose="020B060403050404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nary>
                                <m:r>
                                  <a:rPr lang="pt-BR" sz="36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600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3600" dirty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76710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ela 28">
                <a:extLst>
                  <a:ext uri="{FF2B5EF4-FFF2-40B4-BE49-F238E27FC236}">
                    <a16:creationId xmlns:a16="http://schemas.microsoft.com/office/drawing/2014/main" id="{22A74F46-CFD1-C32F-67E0-09A021357B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8662320"/>
                  </p:ext>
                </p:extLst>
              </p:nvPr>
            </p:nvGraphicFramePr>
            <p:xfrm>
              <a:off x="15867062" y="8766937"/>
              <a:ext cx="14674850" cy="16311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7097">
                      <a:extLst>
                        <a:ext uri="{9D8B030D-6E8A-4147-A177-3AD203B41FA5}">
                          <a16:colId xmlns:a16="http://schemas.microsoft.com/office/drawing/2014/main" val="693196735"/>
                        </a:ext>
                      </a:extLst>
                    </a:gridCol>
                    <a:gridCol w="1987753">
                      <a:extLst>
                        <a:ext uri="{9D8B030D-6E8A-4147-A177-3AD203B41FA5}">
                          <a16:colId xmlns:a16="http://schemas.microsoft.com/office/drawing/2014/main" val="1196559757"/>
                        </a:ext>
                      </a:extLst>
                    </a:gridCol>
                  </a:tblGrid>
                  <a:tr h="1631188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8"/>
                          <a:stretch>
                            <a:fillRect r="-15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3600" dirty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76710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Retângulo 20">
            <a:extLst>
              <a:ext uri="{FF2B5EF4-FFF2-40B4-BE49-F238E27FC236}">
                <a16:creationId xmlns:a16="http://schemas.microsoft.com/office/drawing/2014/main" id="{BCA68082-D98B-412E-9E15-ED125FA39CC0}"/>
              </a:ext>
            </a:extLst>
          </p:cNvPr>
          <p:cNvSpPr/>
          <p:nvPr/>
        </p:nvSpPr>
        <p:spPr>
          <a:xfrm>
            <a:off x="3948608" y="40160269"/>
            <a:ext cx="27936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pt-BR" altLang="pt-BR" sz="7200" b="1" dirty="0">
                <a:solidFill>
                  <a:schemeClr val="bg1"/>
                </a:solidFill>
                <a:latin typeface="Verdana" panose="020B0604030504040204" pitchFamily="34" charset="0"/>
              </a:rPr>
              <a:t>XIV Encontro de Iniciação Científica</a:t>
            </a:r>
          </a:p>
          <a:p>
            <a:pPr algn="r">
              <a:spcBef>
                <a:spcPts val="2400"/>
              </a:spcBef>
            </a:pPr>
            <a:endParaRPr lang="pt-BR" altLang="pt-BR" sz="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r"/>
            <a:r>
              <a:rPr lang="pt-BR" altLang="pt-BR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XVII Simpósio de Iniciação Científica da UFABC   </a:t>
            </a:r>
          </a:p>
          <a:p>
            <a:pPr algn="r">
              <a:spcBef>
                <a:spcPts val="2400"/>
              </a:spcBef>
            </a:pPr>
            <a:r>
              <a:rPr lang="pt-BR" altLang="pt-BR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19º Congresso de Iniciação Científica da USCS</a:t>
            </a:r>
          </a:p>
          <a:p>
            <a:pPr algn="r">
              <a:spcBef>
                <a:spcPts val="2400"/>
              </a:spcBef>
            </a:pPr>
            <a:endParaRPr lang="pt-BR" altLang="pt-BR" sz="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86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283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kenjinose filho</dc:creator>
  <cp:lastModifiedBy>Célia</cp:lastModifiedBy>
  <cp:revision>11</cp:revision>
  <dcterms:created xsi:type="dcterms:W3CDTF">2019-09-25T14:08:35Z</dcterms:created>
  <dcterms:modified xsi:type="dcterms:W3CDTF">2024-09-02T01:24:16Z</dcterms:modified>
</cp:coreProperties>
</file>